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9" r:id="rId4"/>
    <p:sldId id="260" r:id="rId5"/>
    <p:sldId id="268" r:id="rId6"/>
    <p:sldId id="263" r:id="rId7"/>
    <p:sldId id="269" r:id="rId8"/>
    <p:sldId id="267" r:id="rId9"/>
    <p:sldId id="264" r:id="rId10"/>
    <p:sldId id="266" r:id="rId11"/>
    <p:sldId id="265" r:id="rId12"/>
    <p:sldId id="270" r:id="rId13"/>
    <p:sldId id="262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F484E-B8B5-CB4A-B649-C1B06C7FB290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DF237-49B2-724A-BE02-DE074D6AB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657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DF237-49B2-724A-BE02-DE074D6ABC6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17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E8E9A5-6261-984E-9BEF-AA3F85D4E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1D24171-B42A-8A49-B37E-A6436D510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C33B4A-C389-0848-868B-282A36E2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7E08D4-C2D2-7246-ABEE-3BAD8028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E4B157-8F7E-5941-8158-1726D1D5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591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0305F4-663C-6249-954A-E42C72B7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35DDF68-5D6D-2948-8716-CCB0DFF21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3B00BB-EBD0-C644-B084-E27A2A0B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292D3A-15AF-7949-AFE7-976DCAC5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4646B4-CBF7-6641-99A3-F491EBAD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105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B6C346C-5AB3-4243-946D-110A392DE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02FD576-88D6-D447-BAFC-141BF9083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59EC9A-E7EB-1A4D-8F8D-868CB6E4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7EB131-7CC4-2043-BB13-97BAACD7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91F788-97D5-5747-BEAC-9512FFFE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42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031AF6-1BB8-924D-B3D3-6A491011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249660-C54D-CC47-9188-AAEA428BE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864421-124E-F84A-B4EC-D473AC30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F3570E-98B5-7B4E-9928-C0E37A89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CA80BB-3145-BF42-BBB3-A226E6CB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822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66822E-0690-BB40-AC58-D41205CE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4E14B-0384-BB47-AF14-D0D7187E4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1555DD-8A57-6D4B-962E-0BA3EC525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8E4DD5-454A-964D-BBCF-9F356ABA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A819E5-C185-434F-BD74-24A74985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88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ECB46E-5D2C-314F-A0AE-E8A4ABF9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8A65F4-32A8-2947-8122-4CCF7D12B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60703C1-4E44-A544-9A1A-AE9425886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52DB06-3625-CE40-A065-85245A1FA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AAD808-689E-AE4B-AD33-D153BA31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B7C03FF-EF41-8F46-91BF-9B1FF64D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71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43E0B0-4628-E74A-B79B-CD4921EB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6C358C-25DE-3948-AF88-C7EE9615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06DC92-6E38-634F-AA34-5E4B3543D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6046AAB-59FC-2842-8792-91CF96517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AB41B92-F3A6-6045-B66F-CB836AF66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7C4BC59-48A8-9241-843D-02EFF3F8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EAB4622-0609-4E43-919D-A84A9073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F393851-6684-D048-ABB4-E5E8826A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50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882F91-2F6B-D54D-8A23-B5AAA6D1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CFE3379-0EB7-704E-B518-DE176672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42EC002-DE7B-9D4F-9A8F-754C02C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41C0CB-69B1-6C42-B4BD-DEBFDDCA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72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3360985-DDA3-6242-B192-2131EBB5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44B72B0-F34F-A649-ABBA-A37F00A3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A85CCF-C71A-E344-94AC-CEBEF487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398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92F7D8-8F78-6145-9F60-B06804C6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6B78BC-268C-054C-B0EA-5617C7B6C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6352E9-0F79-0E42-8979-E145B045B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64ED515-F3D1-BA4F-8DC5-BC31C5B0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E06713-8942-FF4B-9E5F-9A1BF899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3D6DBF-54D9-AB47-8B32-8A256EEB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861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73A6B3-9D29-3945-AD0D-03B085C9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DBADE92-B050-CE4C-BA4C-265C8E919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7F1D14-AAAF-A247-A17B-98ABC5A34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9E3A0E2-38D3-E745-9E15-F85DA079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E8E96B-2AFC-0E49-A256-95C8E1DB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6555C6-EE6C-FB44-9A8C-5B6B87C2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255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7A6391-C50A-7C47-83BB-597C8A52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AA79BD-4B03-414E-9E4F-E16CA3DCC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C1492F-21CC-B746-B9AB-39E831514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8D4E76-F439-0241-B773-6DD773E4C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2015F8-1893-A148-9D1B-0D47164D1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14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69F75BE-39FE-44EF-9DD2-C5BE35362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336" y="2530261"/>
            <a:ext cx="6233328" cy="17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5E8958B-BDB6-C14A-A8CE-DE11B73B80A9}"/>
              </a:ext>
            </a:extLst>
          </p:cNvPr>
          <p:cNvSpPr/>
          <p:nvPr/>
        </p:nvSpPr>
        <p:spPr>
          <a:xfrm>
            <a:off x="2503273" y="1776151"/>
            <a:ext cx="7185454" cy="3305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DF578C2-6789-D841-9FEF-8051FEFF2613}"/>
              </a:ext>
            </a:extLst>
          </p:cNvPr>
          <p:cNvSpPr txBox="1"/>
          <p:nvPr/>
        </p:nvSpPr>
        <p:spPr>
          <a:xfrm>
            <a:off x="2005913" y="1593263"/>
            <a:ext cx="9947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0" dirty="0">
                <a:latin typeface="Helvetica" pitchFamily="2" charset="0"/>
                <a:ea typeface="Roboto" panose="02000000000000000000" pitchFamily="2" charset="0"/>
                <a:cs typeface="Aldhabi" pitchFamily="2" charset="-78"/>
              </a:rPr>
              <a:t>”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0934FE5-2C70-3E4B-B0DE-139A9C2FB0F6}"/>
              </a:ext>
            </a:extLst>
          </p:cNvPr>
          <p:cNvSpPr txBox="1"/>
          <p:nvPr/>
        </p:nvSpPr>
        <p:spPr>
          <a:xfrm>
            <a:off x="3519616" y="2551836"/>
            <a:ext cx="515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latin typeface="Roboto" panose="02000000000000000000" pitchFamily="2" charset="0"/>
                <a:ea typeface="Roboto" panose="02000000000000000000" pitchFamily="2" charset="0"/>
              </a:rPr>
              <a:t>Här kan en </a:t>
            </a:r>
            <a:r>
              <a:rPr lang="sv-SE" sz="3600" b="1" dirty="0" err="1">
                <a:latin typeface="Roboto" panose="02000000000000000000" pitchFamily="2" charset="0"/>
                <a:ea typeface="Roboto" panose="02000000000000000000" pitchFamily="2" charset="0"/>
              </a:rPr>
              <a:t>quote</a:t>
            </a:r>
            <a:r>
              <a:rPr lang="sv-SE" sz="3600" dirty="0">
                <a:latin typeface="Roboto" panose="02000000000000000000" pitchFamily="2" charset="0"/>
                <a:ea typeface="Roboto" panose="02000000000000000000" pitchFamily="2" charset="0"/>
              </a:rPr>
              <a:t> ligga. Något som ska stå ut lite extra kanske.</a:t>
            </a:r>
          </a:p>
        </p:txBody>
      </p:sp>
    </p:spTree>
    <p:extLst>
      <p:ext uri="{BB962C8B-B14F-4D97-AF65-F5344CB8AC3E}">
        <p14:creationId xmlns:p14="http://schemas.microsoft.com/office/powerpoint/2010/main" val="93407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AD706F56-751D-6840-8848-C36C20FAF108}"/>
              </a:ext>
            </a:extLst>
          </p:cNvPr>
          <p:cNvSpPr txBox="1"/>
          <p:nvPr/>
        </p:nvSpPr>
        <p:spPr>
          <a:xfrm>
            <a:off x="1556949" y="939289"/>
            <a:ext cx="217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Step </a:t>
            </a:r>
            <a:r>
              <a:rPr lang="sv-SE" sz="2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one</a:t>
            </a:r>
            <a:endParaRPr lang="sv-SE" sz="24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1872298-E46C-9144-BF19-02F90AD778DF}"/>
              </a:ext>
            </a:extLst>
          </p:cNvPr>
          <p:cNvSpPr txBox="1"/>
          <p:nvPr/>
        </p:nvSpPr>
        <p:spPr>
          <a:xfrm>
            <a:off x="1556949" y="2335568"/>
            <a:ext cx="217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Step </a:t>
            </a:r>
            <a:r>
              <a:rPr lang="sv-SE" sz="2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two</a:t>
            </a:r>
            <a:endParaRPr lang="sv-SE" sz="24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7F82C8A-D177-AE42-AA72-4C91BCD228EC}"/>
              </a:ext>
            </a:extLst>
          </p:cNvPr>
          <p:cNvSpPr txBox="1"/>
          <p:nvPr/>
        </p:nvSpPr>
        <p:spPr>
          <a:xfrm>
            <a:off x="1556949" y="3731847"/>
            <a:ext cx="217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Step </a:t>
            </a:r>
            <a:r>
              <a:rPr lang="sv-SE" sz="2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three</a:t>
            </a:r>
            <a:endParaRPr lang="sv-SE" sz="24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BEB775A-F09B-8745-A85F-30A5D6C4BAF5}"/>
              </a:ext>
            </a:extLst>
          </p:cNvPr>
          <p:cNvSpPr txBox="1"/>
          <p:nvPr/>
        </p:nvSpPr>
        <p:spPr>
          <a:xfrm>
            <a:off x="1556949" y="5128125"/>
            <a:ext cx="217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Step </a:t>
            </a:r>
            <a:r>
              <a:rPr lang="sv-SE" sz="2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four</a:t>
            </a:r>
            <a:endParaRPr lang="sv-SE" sz="24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E4B48C0-E49E-384B-926A-C7BF50BCBBFE}"/>
              </a:ext>
            </a:extLst>
          </p:cNvPr>
          <p:cNvSpPr txBox="1"/>
          <p:nvPr/>
        </p:nvSpPr>
        <p:spPr>
          <a:xfrm>
            <a:off x="4219832" y="939289"/>
            <a:ext cx="4870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v-SE">
                <a:latin typeface="Roboto" panose="02000000000000000000" pitchFamily="2" charset="0"/>
                <a:ea typeface="Roboto" panose="02000000000000000000" pitchFamily="2" charset="0"/>
              </a:rPr>
              <a:t>Development of a comprehensive analysis algorithm to predict starting material-related production failure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5EA7604-8F96-564F-88C2-D21F515F9C24}"/>
              </a:ext>
            </a:extLst>
          </p:cNvPr>
          <p:cNvSpPr txBox="1"/>
          <p:nvPr/>
        </p:nvSpPr>
        <p:spPr>
          <a:xfrm>
            <a:off x="4219832" y="2335568"/>
            <a:ext cx="4870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v-SE">
                <a:latin typeface="Roboto" panose="02000000000000000000" pitchFamily="2" charset="0"/>
                <a:ea typeface="Roboto" panose="02000000000000000000" pitchFamily="2" charset="0"/>
              </a:rPr>
              <a:t>Establishing label free sorting for the enrichment of high-potential cell preparations for clinical use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008C097-1177-EA48-BD0A-F5869787D4BD}"/>
              </a:ext>
            </a:extLst>
          </p:cNvPr>
          <p:cNvSpPr txBox="1"/>
          <p:nvPr/>
        </p:nvSpPr>
        <p:spPr>
          <a:xfrm>
            <a:off x="4219831" y="3731847"/>
            <a:ext cx="478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v-SE">
                <a:latin typeface="Roboto" panose="02000000000000000000" pitchFamily="2" charset="0"/>
                <a:ea typeface="Roboto" panose="02000000000000000000" pitchFamily="2" charset="0"/>
              </a:rPr>
              <a:t>Development of large scale manufacturing processes for cellular ATMPs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0910ADB-1190-754C-9201-28B1DDFA84DD}"/>
              </a:ext>
            </a:extLst>
          </p:cNvPr>
          <p:cNvSpPr txBox="1"/>
          <p:nvPr/>
        </p:nvSpPr>
        <p:spPr>
          <a:xfrm>
            <a:off x="4219831" y="5128125"/>
            <a:ext cx="478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v-SE">
                <a:latin typeface="Roboto" panose="02000000000000000000" pitchFamily="2" charset="0"/>
                <a:ea typeface="Roboto" panose="02000000000000000000" pitchFamily="2" charset="0"/>
              </a:rPr>
              <a:t>Recellularisation of tissues and organs for next generation transplants</a:t>
            </a:r>
          </a:p>
          <a:p>
            <a:br>
              <a:rPr lang="sv-SE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sv-SE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A14D997F-9024-2A42-967F-D1C9FDED4B29}"/>
              </a:ext>
            </a:extLst>
          </p:cNvPr>
          <p:cNvCxnSpPr>
            <a:cxnSpLocks/>
            <a:endCxn id="26" idx="4"/>
          </p:cNvCxnSpPr>
          <p:nvPr/>
        </p:nvCxnSpPr>
        <p:spPr>
          <a:xfrm>
            <a:off x="3800871" y="1143053"/>
            <a:ext cx="0" cy="435570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 22">
            <a:extLst>
              <a:ext uri="{FF2B5EF4-FFF2-40B4-BE49-F238E27FC236}">
                <a16:creationId xmlns:a16="http://schemas.microsoft.com/office/drawing/2014/main" id="{5F2D4BEB-102F-2D47-B4B3-405D7476BE36}"/>
              </a:ext>
            </a:extLst>
          </p:cNvPr>
          <p:cNvSpPr/>
          <p:nvPr/>
        </p:nvSpPr>
        <p:spPr>
          <a:xfrm>
            <a:off x="3697943" y="1083054"/>
            <a:ext cx="205856" cy="2144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47B926C2-F062-D146-9155-D0C46B163632}"/>
              </a:ext>
            </a:extLst>
          </p:cNvPr>
          <p:cNvSpPr/>
          <p:nvPr/>
        </p:nvSpPr>
        <p:spPr>
          <a:xfrm>
            <a:off x="3697943" y="2487437"/>
            <a:ext cx="205856" cy="2144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0A21D10C-C36F-1648-9567-F39EEEAB9F87}"/>
              </a:ext>
            </a:extLst>
          </p:cNvPr>
          <p:cNvSpPr/>
          <p:nvPr/>
        </p:nvSpPr>
        <p:spPr>
          <a:xfrm>
            <a:off x="3697943" y="3863324"/>
            <a:ext cx="205856" cy="2144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297A38C5-8B19-8A44-A0A0-9984E26D63BE}"/>
              </a:ext>
            </a:extLst>
          </p:cNvPr>
          <p:cNvSpPr/>
          <p:nvPr/>
        </p:nvSpPr>
        <p:spPr>
          <a:xfrm>
            <a:off x="3697943" y="5284351"/>
            <a:ext cx="205856" cy="2144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027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DB2D98-81A9-8A49-8C55-BFAF3673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Diagram &amp; informatik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15A19A9-2E3F-3743-A965-FAFE7070D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70204"/>
            <a:ext cx="2958908" cy="294725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D807897-E311-C04C-8C5B-90393A0CC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323" y="2570204"/>
            <a:ext cx="2970557" cy="2947259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EA89C7FF-2CE8-174C-8C34-0E4F40BA47F6}"/>
              </a:ext>
            </a:extLst>
          </p:cNvPr>
          <p:cNvCxnSpPr>
            <a:cxnSpLocks/>
          </p:cNvCxnSpPr>
          <p:nvPr/>
        </p:nvCxnSpPr>
        <p:spPr>
          <a:xfrm flipH="1">
            <a:off x="980303" y="1503059"/>
            <a:ext cx="1754659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BB0786-98F6-4F44-B2AC-93CE2800C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733" y="2570204"/>
            <a:ext cx="2972422" cy="297242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98F7BE8-DAC8-4AFA-8F0A-EFCA944E0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1224" y="387953"/>
            <a:ext cx="2815633" cy="8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4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FE24799-FCBB-9D4F-B87F-E3C9AA42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779"/>
            <a:ext cx="10515600" cy="6203092"/>
          </a:xfrm>
        </p:spPr>
        <p:txBody>
          <a:bodyPr>
            <a:normAutofit/>
          </a:bodyPr>
          <a:lstStyle/>
          <a:p>
            <a:pPr algn="ctr"/>
            <a:r>
              <a:rPr lang="sv-SE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Tack!</a:t>
            </a: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CB81F868-EB98-684D-890E-FE5C09CE64D2}"/>
              </a:ext>
            </a:extLst>
          </p:cNvPr>
          <p:cNvCxnSpPr/>
          <p:nvPr/>
        </p:nvCxnSpPr>
        <p:spPr>
          <a:xfrm flipH="1">
            <a:off x="5515232" y="3744098"/>
            <a:ext cx="1186249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C8EFF3-522D-4E96-AB3B-F73D16F0D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71" y="4868525"/>
            <a:ext cx="4270257" cy="12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1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65D443-7C66-7240-B2F2-7DACBE8A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7418"/>
            <a:ext cx="10515600" cy="1721582"/>
          </a:xfrm>
        </p:spPr>
        <p:txBody>
          <a:bodyPr>
            <a:normAutofit/>
          </a:bodyPr>
          <a:lstStyle/>
          <a:p>
            <a:pPr algn="ctr"/>
            <a:r>
              <a:rPr lang="sv-SE" sz="5400" dirty="0">
                <a:latin typeface="Roboto" panose="02000000000000000000" pitchFamily="2" charset="0"/>
                <a:ea typeface="Roboto" panose="02000000000000000000" pitchFamily="2" charset="0"/>
              </a:rPr>
              <a:t>Presentationstitel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75E55C-40DA-874B-B4E8-6A5CDB673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86793"/>
            <a:ext cx="10515600" cy="2902422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Kort text om någonting</a:t>
            </a: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95711873-34EE-114A-9C58-389D427B6554}"/>
              </a:ext>
            </a:extLst>
          </p:cNvPr>
          <p:cNvCxnSpPr>
            <a:cxnSpLocks/>
          </p:cNvCxnSpPr>
          <p:nvPr/>
        </p:nvCxnSpPr>
        <p:spPr>
          <a:xfrm>
            <a:off x="4794421" y="3066661"/>
            <a:ext cx="260315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1C28E499-EDFB-45F9-B4C3-DD99D5574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42" y="4925591"/>
            <a:ext cx="3473716" cy="10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6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0B81925-9FD4-FC44-93CE-01A980B17E9D}"/>
              </a:ext>
            </a:extLst>
          </p:cNvPr>
          <p:cNvSpPr/>
          <p:nvPr/>
        </p:nvSpPr>
        <p:spPr>
          <a:xfrm>
            <a:off x="-1" y="0"/>
            <a:ext cx="495505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0028D79-C9FF-9846-ABA8-B5C106CF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3" y="691049"/>
            <a:ext cx="2718487" cy="1310745"/>
          </a:xfrm>
        </p:spPr>
        <p:txBody>
          <a:bodyPr>
            <a:normAutofit/>
          </a:bodyPr>
          <a:lstStyle/>
          <a:p>
            <a:r>
              <a:rPr lang="sv-SE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Agenda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F9A3E73B-8BC9-44B0-8075-601038F82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313" y="3583459"/>
            <a:ext cx="5338119" cy="2645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accent4"/>
              </a:buClr>
              <a:buFont typeface="Systemtypsnitt normalt"/>
              <a:buChar char="→"/>
            </a:pP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Första</a:t>
            </a: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delen</a:t>
            </a:r>
            <a:r>
              <a:rPr lang="en-US" dirty="0">
                <a:latin typeface="Roboto" panose="02000000000000000000" pitchFamily="2" charset="0"/>
              </a:rPr>
              <a:t> av </a:t>
            </a:r>
            <a:r>
              <a:rPr lang="en-US" dirty="0" err="1">
                <a:latin typeface="Roboto" panose="02000000000000000000" pitchFamily="2" charset="0"/>
              </a:rPr>
              <a:t>agendan</a:t>
            </a:r>
            <a:endParaRPr lang="en-US" dirty="0">
              <a:latin typeface="Roboto" panose="02000000000000000000" pitchFamily="2" charset="0"/>
            </a:endParaRPr>
          </a:p>
          <a:p>
            <a:pPr>
              <a:lnSpc>
                <a:spcPct val="100000"/>
              </a:lnSpc>
              <a:buClr>
                <a:schemeClr val="accent4"/>
              </a:buClr>
              <a:buFont typeface="Systemtypsnitt normalt"/>
              <a:buChar char="→"/>
            </a:pP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Andra</a:t>
            </a: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delen</a:t>
            </a:r>
            <a:endParaRPr lang="en-US" dirty="0">
              <a:latin typeface="Roboto" panose="02000000000000000000" pitchFamily="2" charset="0"/>
            </a:endParaRPr>
          </a:p>
          <a:p>
            <a:pPr>
              <a:lnSpc>
                <a:spcPct val="100000"/>
              </a:lnSpc>
              <a:buClr>
                <a:schemeClr val="accent4"/>
              </a:buClr>
              <a:buFont typeface="Systemtypsnitt normalt"/>
              <a:buChar char="→"/>
            </a:pP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Tredje</a:t>
            </a: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delen</a:t>
            </a:r>
            <a:endParaRPr lang="en-US" dirty="0">
              <a:latin typeface="Roboto" panose="02000000000000000000" pitchFamily="2" charset="0"/>
            </a:endParaRPr>
          </a:p>
          <a:p>
            <a:pPr>
              <a:lnSpc>
                <a:spcPct val="100000"/>
              </a:lnSpc>
              <a:buClr>
                <a:schemeClr val="accent4"/>
              </a:buClr>
              <a:buFont typeface="Systemtypsnitt normalt"/>
              <a:buChar char="→"/>
            </a:pP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Och</a:t>
            </a: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så</a:t>
            </a: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vidare</a:t>
            </a:r>
            <a:endParaRPr lang="en-US" dirty="0">
              <a:latin typeface="Roboto" panose="02000000000000000000" pitchFamily="2" charset="0"/>
            </a:endParaRPr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655AED60-9374-2A4F-86E0-928386C99F40}"/>
              </a:ext>
            </a:extLst>
          </p:cNvPr>
          <p:cNvCxnSpPr/>
          <p:nvPr/>
        </p:nvCxnSpPr>
        <p:spPr>
          <a:xfrm flipH="1">
            <a:off x="3076832" y="1779373"/>
            <a:ext cx="1186249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15353688-3E5B-418D-A578-1047E17D7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280" y="942795"/>
            <a:ext cx="3848184" cy="11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554FE-4F0A-4B49-B718-DC332888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06" y="1431122"/>
            <a:ext cx="6287944" cy="1676603"/>
          </a:xfrm>
        </p:spPr>
        <p:txBody>
          <a:bodyPr>
            <a:normAutofit/>
          </a:bodyPr>
          <a:lstStyle/>
          <a:p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The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quick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brown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fox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..</a:t>
            </a:r>
            <a:endParaRPr lang="sv-SE" sz="5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8F01B3-9E3D-466A-A357-07D7B641D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7" y="3200401"/>
            <a:ext cx="6287942" cy="2924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.. </a:t>
            </a:r>
            <a:r>
              <a:rPr lang="sv-SE" dirty="0" err="1"/>
              <a:t>jumps</a:t>
            </a:r>
            <a:r>
              <a:rPr lang="sv-SE" dirty="0"/>
              <a:t> over a </a:t>
            </a:r>
            <a:r>
              <a:rPr lang="sv-SE" dirty="0" err="1"/>
              <a:t>lazy</a:t>
            </a:r>
            <a:r>
              <a:rPr lang="sv-SE" dirty="0"/>
              <a:t> dog. DJs flock by </a:t>
            </a:r>
            <a:r>
              <a:rPr lang="sv-SE" dirty="0" err="1"/>
              <a:t>when</a:t>
            </a:r>
            <a:r>
              <a:rPr lang="sv-SE" dirty="0"/>
              <a:t> MTV ax </a:t>
            </a:r>
            <a:r>
              <a:rPr lang="sv-SE" dirty="0" err="1"/>
              <a:t>quiz</a:t>
            </a:r>
            <a:r>
              <a:rPr lang="sv-SE" dirty="0"/>
              <a:t> prog. </a:t>
            </a:r>
            <a:r>
              <a:rPr lang="sv-SE" dirty="0" err="1"/>
              <a:t>Junk</a:t>
            </a:r>
            <a:r>
              <a:rPr lang="sv-SE" dirty="0"/>
              <a:t> MTV </a:t>
            </a:r>
            <a:r>
              <a:rPr lang="sv-SE" dirty="0" err="1"/>
              <a:t>quiz</a:t>
            </a:r>
            <a:r>
              <a:rPr lang="sv-SE" dirty="0"/>
              <a:t> </a:t>
            </a:r>
            <a:r>
              <a:rPr lang="sv-SE" dirty="0" err="1"/>
              <a:t>graced</a:t>
            </a:r>
            <a:r>
              <a:rPr lang="sv-SE" dirty="0"/>
              <a:t> by </a:t>
            </a:r>
            <a:r>
              <a:rPr lang="sv-SE" dirty="0" err="1"/>
              <a:t>fox</a:t>
            </a:r>
            <a:r>
              <a:rPr lang="sv-SE" dirty="0"/>
              <a:t> </a:t>
            </a:r>
            <a:r>
              <a:rPr lang="sv-SE" dirty="0" err="1"/>
              <a:t>whelps</a:t>
            </a:r>
            <a:r>
              <a:rPr lang="sv-SE" dirty="0"/>
              <a:t>.</a:t>
            </a:r>
            <a:endParaRPr lang="en-US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3B0CBFC-A59A-3E43-BFB9-08EBC3EFB8A2}"/>
              </a:ext>
            </a:extLst>
          </p:cNvPr>
          <p:cNvCxnSpPr>
            <a:cxnSpLocks/>
          </p:cNvCxnSpPr>
          <p:nvPr/>
        </p:nvCxnSpPr>
        <p:spPr>
          <a:xfrm flipH="1">
            <a:off x="1248032" y="2729510"/>
            <a:ext cx="185351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9ABA47B7-05AA-CC43-8FD3-647134001F66}"/>
              </a:ext>
            </a:extLst>
          </p:cNvPr>
          <p:cNvSpPr/>
          <p:nvPr/>
        </p:nvSpPr>
        <p:spPr>
          <a:xfrm>
            <a:off x="0" y="0"/>
            <a:ext cx="185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5D88C73-DA37-4CBB-ACA8-D51B5F69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224" y="387953"/>
            <a:ext cx="2815633" cy="8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1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4A0D7CAC-8DAB-FE44-9E61-CEDFDAFD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635"/>
            <a:ext cx="5006546" cy="1995016"/>
          </a:xfrm>
        </p:spPr>
        <p:txBody>
          <a:bodyPr>
            <a:normAutofit/>
          </a:bodyPr>
          <a:lstStyle/>
          <a:p>
            <a:r>
              <a:rPr lang="en-GB">
                <a:latin typeface="Roboto" panose="02000000000000000000" pitchFamily="2" charset="0"/>
                <a:ea typeface="Roboto" panose="02000000000000000000" pitchFamily="2" charset="0"/>
              </a:rPr>
              <a:t>Far far away, behind the word mountains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9FEF97D9-9682-C547-8D15-8BB0E67DE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8999"/>
            <a:ext cx="4302211" cy="274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far from the countries </a:t>
            </a:r>
            <a:r>
              <a:rPr lang="en-GB" sz="2400" dirty="0" err="1"/>
              <a:t>Vokalia</a:t>
            </a:r>
            <a:r>
              <a:rPr lang="en-GB" sz="2400" dirty="0"/>
              <a:t> and </a:t>
            </a:r>
            <a:r>
              <a:rPr lang="en-GB" sz="2400" dirty="0" err="1"/>
              <a:t>Consonantia</a:t>
            </a:r>
            <a:r>
              <a:rPr lang="en-GB" sz="2400" dirty="0"/>
              <a:t>, there live the blind texts. Separated they live in </a:t>
            </a:r>
            <a:r>
              <a:rPr lang="en-GB" sz="2400" dirty="0" err="1"/>
              <a:t>Bookmarksgrove</a:t>
            </a:r>
            <a:r>
              <a:rPr lang="en-GB" sz="2400" dirty="0"/>
              <a:t> right at the coast of the Semantics, a large language ocean.</a:t>
            </a:r>
          </a:p>
        </p:txBody>
      </p:sp>
      <p:pic>
        <p:nvPicPr>
          <p:cNvPr id="21" name="Platshållare för innehåll 20" descr="En bild som visar nära, suddig&#10;&#10;Automatiskt genererad beskrivning">
            <a:extLst>
              <a:ext uri="{FF2B5EF4-FFF2-40B4-BE49-F238E27FC236}">
                <a16:creationId xmlns:a16="http://schemas.microsoft.com/office/drawing/2014/main" id="{0F2955A7-02EE-3B42-9F3D-4A71CA2EE1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808635"/>
            <a:ext cx="5468224" cy="5368327"/>
          </a:xfrm>
        </p:spPr>
      </p:pic>
      <p:cxnSp>
        <p:nvCxnSpPr>
          <p:cNvPr id="22" name="Rak 21">
            <a:extLst>
              <a:ext uri="{FF2B5EF4-FFF2-40B4-BE49-F238E27FC236}">
                <a16:creationId xmlns:a16="http://schemas.microsoft.com/office/drawing/2014/main" id="{04911F0E-C5F4-5B4E-82AD-9D6C1EE07669}"/>
              </a:ext>
            </a:extLst>
          </p:cNvPr>
          <p:cNvCxnSpPr>
            <a:cxnSpLocks/>
          </p:cNvCxnSpPr>
          <p:nvPr/>
        </p:nvCxnSpPr>
        <p:spPr>
          <a:xfrm flipH="1">
            <a:off x="963827" y="2902506"/>
            <a:ext cx="181644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9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EFEA0B7-9F06-A04C-B257-083E0751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860"/>
            <a:ext cx="3622590" cy="2347783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lnSpc>
                <a:spcPct val="100000"/>
              </a:lnSpc>
            </a:pPr>
            <a:r>
              <a:rPr lang="en-AU" dirty="0">
                <a:latin typeface="Roboto" panose="02000000000000000000" pitchFamily="2" charset="0"/>
                <a:ea typeface="Roboto" panose="02000000000000000000" pitchFamily="2" charset="0"/>
              </a:rPr>
              <a:t>Research goals are to develop solutions to: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6D5284-2007-5045-9926-4105CEE5C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3076832"/>
            <a:ext cx="3799425" cy="3028688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Decrease production failures due to starting material</a:t>
            </a:r>
          </a:p>
          <a:p>
            <a:pPr marL="342900" indent="-34290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/>
              <a:t>Increase efficiency and quality assurance in different steps of the production process for different ATMPs</a:t>
            </a:r>
          </a:p>
          <a:p>
            <a:pPr marL="342900" indent="-34290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Minimize failures due to infection and immunogenic residues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latshållare för innehåll 5" descr="En bild som visar nära&#10;&#10;Automatiskt genererad beskrivning">
            <a:extLst>
              <a:ext uri="{FF2B5EF4-FFF2-40B4-BE49-F238E27FC236}">
                <a16:creationId xmlns:a16="http://schemas.microsoft.com/office/drawing/2014/main" id="{46DFDB80-3FAB-1E4A-92F0-1A344F5E5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cxnSp>
        <p:nvCxnSpPr>
          <p:cNvPr id="8" name="Rak 7">
            <a:extLst>
              <a:ext uri="{FF2B5EF4-FFF2-40B4-BE49-F238E27FC236}">
                <a16:creationId xmlns:a16="http://schemas.microsoft.com/office/drawing/2014/main" id="{97EBD8BD-6E9A-EC46-AABF-5CBF6CB1E42F}"/>
              </a:ext>
            </a:extLst>
          </p:cNvPr>
          <p:cNvCxnSpPr>
            <a:cxnSpLocks/>
          </p:cNvCxnSpPr>
          <p:nvPr/>
        </p:nvCxnSpPr>
        <p:spPr>
          <a:xfrm flipH="1">
            <a:off x="963826" y="2683816"/>
            <a:ext cx="185351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0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48B5138-08F0-B841-B3C9-ADCF93EBE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Team presentation</a:t>
            </a:r>
          </a:p>
        </p:txBody>
      </p:sp>
      <p:pic>
        <p:nvPicPr>
          <p:cNvPr id="12" name="Platshållare för innehåll 11" descr="En bild som visar vit&#10;&#10;Automatiskt genererad beskrivning">
            <a:extLst>
              <a:ext uri="{FF2B5EF4-FFF2-40B4-BE49-F238E27FC236}">
                <a16:creationId xmlns:a16="http://schemas.microsoft.com/office/drawing/2014/main" id="{52FB0CC5-435D-D142-9245-F39079E74F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70438" y="2575265"/>
            <a:ext cx="2628258" cy="2628258"/>
          </a:xfrm>
        </p:spPr>
      </p:pic>
      <p:pic>
        <p:nvPicPr>
          <p:cNvPr id="14" name="Platshållare för innehåll 13" descr="En bild som visar text, person&#10;&#10;Automatiskt genererad beskrivning">
            <a:extLst>
              <a:ext uri="{FF2B5EF4-FFF2-40B4-BE49-F238E27FC236}">
                <a16:creationId xmlns:a16="http://schemas.microsoft.com/office/drawing/2014/main" id="{46E0D7D9-18FB-CC47-AE7B-4F7EC974D3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45210" y="2575265"/>
            <a:ext cx="2628258" cy="2628258"/>
          </a:xfrm>
        </p:spPr>
      </p:pic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D6B36DE8-D5BE-2146-B805-D1C523393030}"/>
              </a:ext>
            </a:extLst>
          </p:cNvPr>
          <p:cNvSpPr txBox="1">
            <a:spLocks/>
          </p:cNvSpPr>
          <p:nvPr/>
        </p:nvSpPr>
        <p:spPr>
          <a:xfrm>
            <a:off x="4481382" y="2817339"/>
            <a:ext cx="3227174" cy="335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5009F47-EE6B-A241-8E06-08EA814D1268}"/>
              </a:ext>
            </a:extLst>
          </p:cNvPr>
          <p:cNvCxnSpPr>
            <a:cxnSpLocks/>
          </p:cNvCxnSpPr>
          <p:nvPr/>
        </p:nvCxnSpPr>
        <p:spPr>
          <a:xfrm flipH="1">
            <a:off x="951471" y="1469122"/>
            <a:ext cx="181644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innehåll 6">
            <a:extLst>
              <a:ext uri="{FF2B5EF4-FFF2-40B4-BE49-F238E27FC236}">
                <a16:creationId xmlns:a16="http://schemas.microsoft.com/office/drawing/2014/main" id="{E6452B2A-A852-524F-8635-C156A870CB98}"/>
              </a:ext>
            </a:extLst>
          </p:cNvPr>
          <p:cNvSpPr txBox="1">
            <a:spLocks/>
          </p:cNvSpPr>
          <p:nvPr/>
        </p:nvSpPr>
        <p:spPr>
          <a:xfrm>
            <a:off x="4419599" y="2817339"/>
            <a:ext cx="3227174" cy="335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pic>
        <p:nvPicPr>
          <p:cNvPr id="16" name="Bildobjekt 15" descr="En bild som visar text, vit&#10;&#10;Automatiskt genererad beskrivning">
            <a:extLst>
              <a:ext uri="{FF2B5EF4-FFF2-40B4-BE49-F238E27FC236}">
                <a16:creationId xmlns:a16="http://schemas.microsoft.com/office/drawing/2014/main" id="{80FD22B2-5214-FB45-9A4D-0DCF25ABE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982" y="2575265"/>
            <a:ext cx="2628258" cy="2628258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D75ECB0-8C0B-474A-B0AC-57BC2152444D}"/>
              </a:ext>
            </a:extLst>
          </p:cNvPr>
          <p:cNvSpPr/>
          <p:nvPr/>
        </p:nvSpPr>
        <p:spPr>
          <a:xfrm>
            <a:off x="2461442" y="5274399"/>
            <a:ext cx="2537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2000" dirty="0">
                <a:solidFill>
                  <a:srgbClr val="33333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Kristina Kannisto</a:t>
            </a:r>
            <a:br>
              <a:rPr lang="sv-SE" sz="20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sv-SE" sz="2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ED9D287-D90D-534A-8EEB-E85D3BB605F1}"/>
              </a:ext>
            </a:extLst>
          </p:cNvPr>
          <p:cNvSpPr/>
          <p:nvPr/>
        </p:nvSpPr>
        <p:spPr>
          <a:xfrm>
            <a:off x="5427064" y="5274399"/>
            <a:ext cx="2537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2000" dirty="0">
                <a:latin typeface="Roboto Medium" panose="02000000000000000000" pitchFamily="2" charset="0"/>
                <a:ea typeface="Roboto Medium" panose="02000000000000000000" pitchFamily="2" charset="0"/>
              </a:rPr>
              <a:t>Jukka </a:t>
            </a:r>
            <a:r>
              <a:rPr lang="sv-SE" sz="20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Lausmaa</a:t>
            </a:r>
            <a:endParaRPr lang="sv-SE" sz="2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BEC346F-BD9C-7342-B4E6-19D9E5B18DC3}"/>
              </a:ext>
            </a:extLst>
          </p:cNvPr>
          <p:cNvSpPr/>
          <p:nvPr/>
        </p:nvSpPr>
        <p:spPr>
          <a:xfrm>
            <a:off x="8602751" y="5274399"/>
            <a:ext cx="2537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2000" dirty="0">
                <a:latin typeface="Roboto Medium" panose="02000000000000000000" pitchFamily="2" charset="0"/>
                <a:ea typeface="Roboto Medium" panose="02000000000000000000" pitchFamily="2" charset="0"/>
              </a:rPr>
              <a:t>Heather Main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25F71B2-1883-3A4C-95AC-C88577A970B8}"/>
              </a:ext>
            </a:extLst>
          </p:cNvPr>
          <p:cNvSpPr/>
          <p:nvPr/>
        </p:nvSpPr>
        <p:spPr>
          <a:xfrm>
            <a:off x="2450757" y="5680802"/>
            <a:ext cx="2537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1600" dirty="0" err="1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Swelife</a:t>
            </a:r>
            <a:r>
              <a:rPr lang="sv-SE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-ATMP/CAMP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B7FD4AA-2F70-6340-9A55-ADAD1CBA9BD4}"/>
              </a:ext>
            </a:extLst>
          </p:cNvPr>
          <p:cNvSpPr/>
          <p:nvPr/>
        </p:nvSpPr>
        <p:spPr>
          <a:xfrm>
            <a:off x="5453449" y="5680802"/>
            <a:ext cx="2537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ATMP Innovations </a:t>
            </a:r>
            <a:r>
              <a:rPr lang="sv-SE" sz="1600" dirty="0" err="1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Milieu</a:t>
            </a:r>
            <a:endParaRPr lang="sv-SE" sz="16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58C6EEBC-C279-C94D-9352-B04D99D4AE1A}"/>
              </a:ext>
            </a:extLst>
          </p:cNvPr>
          <p:cNvSpPr/>
          <p:nvPr/>
        </p:nvSpPr>
        <p:spPr>
          <a:xfrm>
            <a:off x="8567352" y="5680802"/>
            <a:ext cx="2537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Communications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B465290-B5C2-4823-B9F6-178D80839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224" y="387953"/>
            <a:ext cx="2815633" cy="8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4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91FEACE-EDBA-8A47-A86E-3C4E1EE55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En tvådelad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textslide</a:t>
            </a:r>
            <a:endParaRPr lang="sv-S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E4C018-A435-D74A-BFCD-41038CE36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1824"/>
            <a:ext cx="4882978" cy="494270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Roboto Medium" panose="02000000000000000000" pitchFamily="2" charset="0"/>
                <a:ea typeface="Roboto Medium" panose="02000000000000000000" pitchFamily="2" charset="0"/>
              </a:rPr>
              <a:t>Far far </a:t>
            </a:r>
            <a:r>
              <a:rPr lang="sv-SE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away</a:t>
            </a:r>
            <a:endParaRPr lang="sv-SE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7B92E16-C19E-0646-AD5E-961C34E88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0822" y="2331824"/>
            <a:ext cx="4882978" cy="494270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Roboto Medium" panose="02000000000000000000" pitchFamily="2" charset="0"/>
                <a:ea typeface="Roboto Medium" panose="02000000000000000000" pitchFamily="2" charset="0"/>
              </a:rPr>
              <a:t>A small river</a:t>
            </a:r>
          </a:p>
        </p:txBody>
      </p:sp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313A19AC-1833-F04D-9539-BD35656CADBF}"/>
              </a:ext>
            </a:extLst>
          </p:cNvPr>
          <p:cNvSpPr txBox="1">
            <a:spLocks/>
          </p:cNvSpPr>
          <p:nvPr/>
        </p:nvSpPr>
        <p:spPr>
          <a:xfrm>
            <a:off x="838200" y="2900231"/>
            <a:ext cx="4882978" cy="3076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None/>
            </a:pPr>
            <a:r>
              <a:rPr lang="sv-SE" sz="2000" dirty="0"/>
              <a:t>Far far </a:t>
            </a:r>
            <a:r>
              <a:rPr lang="sv-SE" sz="2000" dirty="0" err="1"/>
              <a:t>away</a:t>
            </a:r>
            <a:r>
              <a:rPr lang="sv-SE" sz="2000" dirty="0"/>
              <a:t>, </a:t>
            </a:r>
            <a:r>
              <a:rPr lang="sv-SE" sz="2000" dirty="0" err="1"/>
              <a:t>behind</a:t>
            </a:r>
            <a:r>
              <a:rPr lang="sv-SE" sz="2000" dirty="0"/>
              <a:t> the </a:t>
            </a:r>
            <a:r>
              <a:rPr lang="sv-SE" sz="2000" dirty="0" err="1"/>
              <a:t>word</a:t>
            </a:r>
            <a:r>
              <a:rPr lang="sv-SE" sz="2000" dirty="0"/>
              <a:t> </a:t>
            </a:r>
            <a:r>
              <a:rPr lang="sv-SE" sz="2000" dirty="0" err="1"/>
              <a:t>mountains</a:t>
            </a:r>
            <a:r>
              <a:rPr lang="sv-SE" sz="2000" dirty="0"/>
              <a:t>, far from the </a:t>
            </a:r>
            <a:r>
              <a:rPr lang="sv-SE" sz="2000" dirty="0" err="1"/>
              <a:t>countries</a:t>
            </a:r>
            <a:r>
              <a:rPr lang="sv-SE" sz="2000" dirty="0"/>
              <a:t> </a:t>
            </a:r>
            <a:r>
              <a:rPr lang="sv-SE" sz="2000" dirty="0" err="1"/>
              <a:t>Vokalia</a:t>
            </a:r>
            <a:r>
              <a:rPr lang="sv-SE" sz="2000" dirty="0"/>
              <a:t> and </a:t>
            </a:r>
            <a:r>
              <a:rPr lang="sv-SE" sz="2000" dirty="0" err="1"/>
              <a:t>Consonantia</a:t>
            </a:r>
            <a:r>
              <a:rPr lang="sv-SE" sz="2000" dirty="0"/>
              <a:t>, </a:t>
            </a:r>
            <a:r>
              <a:rPr lang="sv-SE" sz="2000" dirty="0" err="1"/>
              <a:t>there</a:t>
            </a:r>
            <a:r>
              <a:rPr lang="sv-SE" sz="2000" dirty="0"/>
              <a:t> live the blind texts. </a:t>
            </a:r>
            <a:r>
              <a:rPr lang="sv-SE" sz="2000" dirty="0" err="1"/>
              <a:t>Separated</a:t>
            </a:r>
            <a:r>
              <a:rPr lang="sv-SE" sz="2000" dirty="0"/>
              <a:t> </a:t>
            </a:r>
            <a:r>
              <a:rPr lang="sv-SE" sz="2000" dirty="0" err="1"/>
              <a:t>they</a:t>
            </a:r>
            <a:r>
              <a:rPr lang="sv-SE" sz="2000" dirty="0"/>
              <a:t> live in </a:t>
            </a:r>
            <a:r>
              <a:rPr lang="sv-SE" sz="2000" dirty="0" err="1"/>
              <a:t>Bookmarksgrove</a:t>
            </a:r>
            <a:r>
              <a:rPr lang="sv-SE" sz="2000" dirty="0"/>
              <a:t> right at the </a:t>
            </a:r>
            <a:r>
              <a:rPr lang="sv-SE" sz="2000" dirty="0" err="1"/>
              <a:t>coast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the </a:t>
            </a:r>
            <a:r>
              <a:rPr lang="sv-SE" sz="2000" dirty="0" err="1"/>
              <a:t>Semantics</a:t>
            </a:r>
            <a:r>
              <a:rPr lang="sv-SE" sz="2000" dirty="0"/>
              <a:t>, a </a:t>
            </a:r>
            <a:r>
              <a:rPr lang="sv-SE" sz="2000" dirty="0" err="1"/>
              <a:t>large</a:t>
            </a:r>
            <a:r>
              <a:rPr lang="sv-SE" sz="2000" dirty="0"/>
              <a:t> </a:t>
            </a:r>
            <a:r>
              <a:rPr lang="sv-SE" sz="2000" dirty="0" err="1"/>
              <a:t>language</a:t>
            </a:r>
            <a:r>
              <a:rPr lang="sv-SE" sz="2000" dirty="0"/>
              <a:t> ocean.</a:t>
            </a:r>
            <a:endParaRPr lang="sv-SE" sz="2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1437CB24-146C-C446-8790-D36223B39EDF}"/>
              </a:ext>
            </a:extLst>
          </p:cNvPr>
          <p:cNvSpPr txBox="1">
            <a:spLocks/>
          </p:cNvSpPr>
          <p:nvPr/>
        </p:nvSpPr>
        <p:spPr>
          <a:xfrm>
            <a:off x="6470822" y="2900231"/>
            <a:ext cx="4882978" cy="3076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None/>
            </a:pPr>
            <a:r>
              <a:rPr lang="sv-SE" dirty="0"/>
              <a:t>A small river </a:t>
            </a:r>
            <a:r>
              <a:rPr lang="sv-SE" dirty="0" err="1"/>
              <a:t>named</a:t>
            </a:r>
            <a:r>
              <a:rPr lang="sv-SE" dirty="0"/>
              <a:t> Duden </a:t>
            </a:r>
            <a:r>
              <a:rPr lang="sv-SE" dirty="0" err="1"/>
              <a:t>flows</a:t>
            </a:r>
            <a:r>
              <a:rPr lang="sv-SE" dirty="0"/>
              <a:t> by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place</a:t>
            </a:r>
            <a:r>
              <a:rPr lang="sv-SE" dirty="0"/>
              <a:t> and </a:t>
            </a:r>
            <a:r>
              <a:rPr lang="sv-SE" dirty="0" err="1"/>
              <a:t>supplies</a:t>
            </a:r>
            <a:r>
              <a:rPr lang="sv-SE" dirty="0"/>
              <a:t> it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necessary</a:t>
            </a:r>
            <a:r>
              <a:rPr lang="sv-SE" dirty="0"/>
              <a:t> </a:t>
            </a:r>
            <a:r>
              <a:rPr lang="sv-SE" dirty="0" err="1"/>
              <a:t>regelialia</a:t>
            </a:r>
            <a:r>
              <a:rPr lang="sv-SE" dirty="0"/>
              <a:t>. It is a </a:t>
            </a:r>
            <a:r>
              <a:rPr lang="sv-SE" dirty="0" err="1"/>
              <a:t>paradisematic</a:t>
            </a:r>
            <a:r>
              <a:rPr lang="sv-SE" dirty="0"/>
              <a:t> country, in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roasted</a:t>
            </a:r>
            <a:r>
              <a:rPr lang="sv-SE" dirty="0"/>
              <a:t> parts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sentences</a:t>
            </a:r>
            <a:r>
              <a:rPr lang="sv-SE" dirty="0"/>
              <a:t> fly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mouth</a:t>
            </a:r>
            <a:r>
              <a:rPr lang="sv-SE" dirty="0"/>
              <a:t>. </a:t>
            </a:r>
            <a:r>
              <a:rPr lang="sv-SE" dirty="0" err="1"/>
              <a:t>Even</a:t>
            </a:r>
            <a:r>
              <a:rPr lang="sv-SE" dirty="0"/>
              <a:t> the all-</a:t>
            </a:r>
            <a:r>
              <a:rPr lang="sv-SE" dirty="0" err="1"/>
              <a:t>powerful</a:t>
            </a:r>
            <a:r>
              <a:rPr lang="sv-SE" dirty="0"/>
              <a:t> </a:t>
            </a:r>
            <a:r>
              <a:rPr lang="sv-SE" dirty="0" err="1"/>
              <a:t>Pointing</a:t>
            </a:r>
            <a:r>
              <a:rPr lang="sv-SE" dirty="0"/>
              <a:t> has no 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the blind texts it is an </a:t>
            </a:r>
            <a:r>
              <a:rPr lang="sv-SE" dirty="0" err="1"/>
              <a:t>almost</a:t>
            </a:r>
            <a:r>
              <a:rPr lang="sv-SE" dirty="0"/>
              <a:t> </a:t>
            </a:r>
            <a:r>
              <a:rPr lang="sv-SE" dirty="0" err="1"/>
              <a:t>unorthographic</a:t>
            </a:r>
            <a:r>
              <a:rPr lang="sv-SE" dirty="0"/>
              <a:t> </a:t>
            </a:r>
            <a:r>
              <a:rPr lang="sv-SE" dirty="0" err="1"/>
              <a:t>life</a:t>
            </a:r>
            <a:r>
              <a:rPr lang="sv-SE" dirty="0"/>
              <a:t>.</a:t>
            </a:r>
            <a:endParaRPr lang="sv-SE" sz="2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20A070C9-7D2D-EA4E-AC98-6F95F39EE87B}"/>
              </a:ext>
            </a:extLst>
          </p:cNvPr>
          <p:cNvCxnSpPr>
            <a:cxnSpLocks/>
          </p:cNvCxnSpPr>
          <p:nvPr/>
        </p:nvCxnSpPr>
        <p:spPr>
          <a:xfrm flipH="1">
            <a:off x="939114" y="1606379"/>
            <a:ext cx="1754659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ADD673A-6412-4041-BA19-BEEBC11A8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224" y="387953"/>
            <a:ext cx="2815633" cy="8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6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39E377-7FD1-0B41-85F1-EAA52FD67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09" y="848151"/>
            <a:ext cx="10293179" cy="729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Tre </a:t>
            </a:r>
            <a:r>
              <a:rPr lang="en-US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kolumner</a:t>
            </a:r>
            <a:endParaRPr lang="en-US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30B5334-A199-9840-BB18-F63C8E240232}"/>
              </a:ext>
            </a:extLst>
          </p:cNvPr>
          <p:cNvSpPr txBox="1"/>
          <p:nvPr/>
        </p:nvSpPr>
        <p:spPr>
          <a:xfrm>
            <a:off x="949409" y="3158514"/>
            <a:ext cx="3138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Lorem</a:t>
            </a:r>
            <a:r>
              <a:rPr lang="sv-SE" sz="2000" dirty="0"/>
              <a:t> </a:t>
            </a:r>
            <a:r>
              <a:rPr lang="sv-SE" sz="2000" dirty="0" err="1"/>
              <a:t>ipsum</a:t>
            </a:r>
            <a:r>
              <a:rPr lang="sv-SE" sz="2000" dirty="0"/>
              <a:t> </a:t>
            </a:r>
            <a:r>
              <a:rPr lang="sv-SE" sz="2000" dirty="0" err="1"/>
              <a:t>dolor</a:t>
            </a:r>
            <a:r>
              <a:rPr lang="sv-SE" sz="2000" dirty="0"/>
              <a:t> </a:t>
            </a:r>
            <a:r>
              <a:rPr lang="sv-SE" sz="2000" dirty="0" err="1"/>
              <a:t>sit</a:t>
            </a:r>
            <a:r>
              <a:rPr lang="sv-SE" sz="2000" dirty="0"/>
              <a:t> </a:t>
            </a:r>
            <a:r>
              <a:rPr lang="sv-SE" sz="2000" dirty="0" err="1"/>
              <a:t>amet</a:t>
            </a:r>
            <a:r>
              <a:rPr lang="sv-SE" sz="2000" dirty="0"/>
              <a:t>, </a:t>
            </a:r>
            <a:r>
              <a:rPr lang="sv-SE" sz="2000" dirty="0" err="1"/>
              <a:t>consectetur</a:t>
            </a:r>
            <a:r>
              <a:rPr lang="sv-SE" sz="2000" dirty="0"/>
              <a:t> </a:t>
            </a:r>
            <a:r>
              <a:rPr lang="sv-SE" sz="2000" dirty="0" err="1"/>
              <a:t>adipiscing</a:t>
            </a:r>
            <a:r>
              <a:rPr lang="sv-SE" sz="2000" dirty="0"/>
              <a:t> elit. </a:t>
            </a:r>
            <a:r>
              <a:rPr lang="sv-SE" sz="2000" dirty="0" err="1"/>
              <a:t>Nunc</a:t>
            </a:r>
            <a:r>
              <a:rPr lang="sv-SE" sz="2000" dirty="0"/>
              <a:t> </a:t>
            </a:r>
            <a:r>
              <a:rPr lang="sv-SE" sz="2000" dirty="0" err="1"/>
              <a:t>vestibulum</a:t>
            </a:r>
            <a:r>
              <a:rPr lang="sv-SE" sz="2000" dirty="0"/>
              <a:t> elit </a:t>
            </a:r>
            <a:r>
              <a:rPr lang="sv-SE" sz="2000" dirty="0" err="1"/>
              <a:t>enim</a:t>
            </a:r>
            <a:r>
              <a:rPr lang="sv-SE" sz="2000" dirty="0"/>
              <a:t>, vitae </a:t>
            </a:r>
            <a:r>
              <a:rPr lang="sv-SE" sz="2000" dirty="0" err="1"/>
              <a:t>tincidunt</a:t>
            </a:r>
            <a:r>
              <a:rPr lang="sv-SE" sz="2000" dirty="0"/>
              <a:t> </a:t>
            </a:r>
            <a:r>
              <a:rPr lang="sv-SE" sz="2000" dirty="0" err="1"/>
              <a:t>quam</a:t>
            </a:r>
            <a:r>
              <a:rPr lang="sv-SE" sz="2000" dirty="0"/>
              <a:t> porttitor at.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BC38B71-6B98-DD4E-BCAF-D5ECA33E4B4D}"/>
              </a:ext>
            </a:extLst>
          </p:cNvPr>
          <p:cNvSpPr txBox="1"/>
          <p:nvPr/>
        </p:nvSpPr>
        <p:spPr>
          <a:xfrm>
            <a:off x="4569939" y="3158514"/>
            <a:ext cx="3138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Lorem</a:t>
            </a:r>
            <a:r>
              <a:rPr lang="sv-SE" sz="2000" dirty="0"/>
              <a:t> </a:t>
            </a:r>
            <a:r>
              <a:rPr lang="sv-SE" sz="2000" dirty="0" err="1"/>
              <a:t>ipsum</a:t>
            </a:r>
            <a:r>
              <a:rPr lang="sv-SE" sz="2000" dirty="0"/>
              <a:t> </a:t>
            </a:r>
            <a:r>
              <a:rPr lang="sv-SE" sz="2000" dirty="0" err="1"/>
              <a:t>dolor</a:t>
            </a:r>
            <a:r>
              <a:rPr lang="sv-SE" sz="2000" dirty="0"/>
              <a:t> </a:t>
            </a:r>
            <a:r>
              <a:rPr lang="sv-SE" sz="2000" dirty="0" err="1"/>
              <a:t>sit</a:t>
            </a:r>
            <a:r>
              <a:rPr lang="sv-SE" sz="2000" dirty="0"/>
              <a:t> </a:t>
            </a:r>
            <a:r>
              <a:rPr lang="sv-SE" sz="2000" dirty="0" err="1"/>
              <a:t>amet</a:t>
            </a:r>
            <a:r>
              <a:rPr lang="sv-SE" sz="2000" dirty="0"/>
              <a:t>, </a:t>
            </a:r>
            <a:r>
              <a:rPr lang="sv-SE" sz="2000" dirty="0" err="1"/>
              <a:t>consectetur</a:t>
            </a:r>
            <a:r>
              <a:rPr lang="sv-SE" sz="2000" dirty="0"/>
              <a:t> </a:t>
            </a:r>
            <a:r>
              <a:rPr lang="sv-SE" sz="2000" dirty="0" err="1"/>
              <a:t>adipiscing</a:t>
            </a:r>
            <a:r>
              <a:rPr lang="sv-SE" sz="2000" dirty="0"/>
              <a:t> elit. </a:t>
            </a:r>
            <a:r>
              <a:rPr lang="sv-SE" sz="2000" dirty="0" err="1"/>
              <a:t>Nunc</a:t>
            </a:r>
            <a:r>
              <a:rPr lang="sv-SE" sz="2000" dirty="0"/>
              <a:t> </a:t>
            </a:r>
            <a:r>
              <a:rPr lang="sv-SE" sz="2000" dirty="0" err="1"/>
              <a:t>vestibulum</a:t>
            </a:r>
            <a:r>
              <a:rPr lang="sv-SE" sz="2000" dirty="0"/>
              <a:t> elit </a:t>
            </a:r>
            <a:r>
              <a:rPr lang="sv-SE" sz="2000" dirty="0" err="1"/>
              <a:t>enim</a:t>
            </a:r>
            <a:r>
              <a:rPr lang="sv-SE" sz="2000" dirty="0"/>
              <a:t>, vitae </a:t>
            </a:r>
            <a:r>
              <a:rPr lang="sv-SE" sz="2000" dirty="0" err="1"/>
              <a:t>tincidunt</a:t>
            </a:r>
            <a:r>
              <a:rPr lang="sv-SE" sz="2000" dirty="0"/>
              <a:t> </a:t>
            </a:r>
            <a:r>
              <a:rPr lang="sv-SE" sz="2000" dirty="0" err="1"/>
              <a:t>quam</a:t>
            </a:r>
            <a:r>
              <a:rPr lang="sv-SE" sz="2000" dirty="0"/>
              <a:t> porttitor at.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98A71DB-AFA7-974D-80BB-A6FDCAE5DC59}"/>
              </a:ext>
            </a:extLst>
          </p:cNvPr>
          <p:cNvSpPr txBox="1"/>
          <p:nvPr/>
        </p:nvSpPr>
        <p:spPr>
          <a:xfrm>
            <a:off x="8103972" y="3158514"/>
            <a:ext cx="3138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Lorem</a:t>
            </a:r>
            <a:r>
              <a:rPr lang="sv-SE" sz="2000" dirty="0"/>
              <a:t> </a:t>
            </a:r>
            <a:r>
              <a:rPr lang="sv-SE" sz="2000" dirty="0" err="1"/>
              <a:t>ipsum</a:t>
            </a:r>
            <a:r>
              <a:rPr lang="sv-SE" sz="2000" dirty="0"/>
              <a:t> </a:t>
            </a:r>
            <a:r>
              <a:rPr lang="sv-SE" sz="2000" dirty="0" err="1"/>
              <a:t>dolor</a:t>
            </a:r>
            <a:r>
              <a:rPr lang="sv-SE" sz="2000" dirty="0"/>
              <a:t> </a:t>
            </a:r>
            <a:r>
              <a:rPr lang="sv-SE" sz="2000" dirty="0" err="1"/>
              <a:t>sit</a:t>
            </a:r>
            <a:r>
              <a:rPr lang="sv-SE" sz="2000" dirty="0"/>
              <a:t> </a:t>
            </a:r>
            <a:r>
              <a:rPr lang="sv-SE" sz="2000" dirty="0" err="1"/>
              <a:t>amet</a:t>
            </a:r>
            <a:r>
              <a:rPr lang="sv-SE" sz="2000" dirty="0"/>
              <a:t>, </a:t>
            </a:r>
            <a:r>
              <a:rPr lang="sv-SE" sz="2000" dirty="0" err="1"/>
              <a:t>consectetur</a:t>
            </a:r>
            <a:r>
              <a:rPr lang="sv-SE" sz="2000" dirty="0"/>
              <a:t> </a:t>
            </a:r>
            <a:r>
              <a:rPr lang="sv-SE" sz="2000" dirty="0" err="1"/>
              <a:t>adipiscing</a:t>
            </a:r>
            <a:r>
              <a:rPr lang="sv-SE" sz="2000" dirty="0"/>
              <a:t> elit. </a:t>
            </a:r>
            <a:r>
              <a:rPr lang="sv-SE" sz="2000" dirty="0" err="1"/>
              <a:t>Nunc</a:t>
            </a:r>
            <a:r>
              <a:rPr lang="sv-SE" sz="2000" dirty="0"/>
              <a:t> </a:t>
            </a:r>
            <a:r>
              <a:rPr lang="sv-SE" sz="2000" dirty="0" err="1"/>
              <a:t>vestibulum</a:t>
            </a:r>
            <a:r>
              <a:rPr lang="sv-SE" sz="2000" dirty="0"/>
              <a:t> elit </a:t>
            </a:r>
            <a:r>
              <a:rPr lang="sv-SE" sz="2000" dirty="0" err="1"/>
              <a:t>enim</a:t>
            </a:r>
            <a:r>
              <a:rPr lang="sv-SE" sz="2000" dirty="0"/>
              <a:t>, vitae </a:t>
            </a:r>
            <a:r>
              <a:rPr lang="sv-SE" sz="2000" dirty="0" err="1"/>
              <a:t>tincidunt</a:t>
            </a:r>
            <a:r>
              <a:rPr lang="sv-SE" sz="2000" dirty="0"/>
              <a:t> </a:t>
            </a:r>
            <a:r>
              <a:rPr lang="sv-SE" sz="2000" dirty="0" err="1"/>
              <a:t>quam</a:t>
            </a:r>
            <a:r>
              <a:rPr lang="sv-SE" sz="2000" dirty="0"/>
              <a:t> porttitor at.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85D02FF-F841-9E41-8A0D-9027A24350A8}"/>
              </a:ext>
            </a:extLst>
          </p:cNvPr>
          <p:cNvSpPr txBox="1"/>
          <p:nvPr/>
        </p:nvSpPr>
        <p:spPr>
          <a:xfrm>
            <a:off x="949409" y="2604170"/>
            <a:ext cx="221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Rubrik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8E2ECC9-6CBD-574D-89FF-35A353BCD9DC}"/>
              </a:ext>
            </a:extLst>
          </p:cNvPr>
          <p:cNvSpPr txBox="1"/>
          <p:nvPr/>
        </p:nvSpPr>
        <p:spPr>
          <a:xfrm>
            <a:off x="4569939" y="2604170"/>
            <a:ext cx="228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Rubrik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119C433-C4CA-3442-BE7D-EBB97028DFFB}"/>
              </a:ext>
            </a:extLst>
          </p:cNvPr>
          <p:cNvSpPr txBox="1"/>
          <p:nvPr/>
        </p:nvSpPr>
        <p:spPr>
          <a:xfrm>
            <a:off x="8103972" y="2604170"/>
            <a:ext cx="229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Rubrik</a:t>
            </a:r>
          </a:p>
        </p:txBody>
      </p:sp>
      <p:cxnSp>
        <p:nvCxnSpPr>
          <p:cNvPr id="19" name="Rak 18">
            <a:extLst>
              <a:ext uri="{FF2B5EF4-FFF2-40B4-BE49-F238E27FC236}">
                <a16:creationId xmlns:a16="http://schemas.microsoft.com/office/drawing/2014/main" id="{0C3A1EB9-331F-3641-81C3-A7D582CBC152}"/>
              </a:ext>
            </a:extLst>
          </p:cNvPr>
          <p:cNvCxnSpPr>
            <a:cxnSpLocks/>
          </p:cNvCxnSpPr>
          <p:nvPr/>
        </p:nvCxnSpPr>
        <p:spPr>
          <a:xfrm flipH="1">
            <a:off x="1103871" y="1676054"/>
            <a:ext cx="1754659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BD271A7-D24F-49E9-8C9E-6D7544C73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224" y="387953"/>
            <a:ext cx="2815633" cy="8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11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TMP">
      <a:dk1>
        <a:srgbClr val="333333"/>
      </a:dk1>
      <a:lt1>
        <a:srgbClr val="FFFFFF"/>
      </a:lt1>
      <a:dk2>
        <a:srgbClr val="44546A"/>
      </a:dk2>
      <a:lt2>
        <a:srgbClr val="FAFAFA"/>
      </a:lt2>
      <a:accent1>
        <a:srgbClr val="FFC556"/>
      </a:accent1>
      <a:accent2>
        <a:srgbClr val="ECF7FB"/>
      </a:accent2>
      <a:accent3>
        <a:srgbClr val="A5A5A5"/>
      </a:accent3>
      <a:accent4>
        <a:srgbClr val="FFC556"/>
      </a:accent4>
      <a:accent5>
        <a:srgbClr val="2C708F"/>
      </a:accent5>
      <a:accent6>
        <a:srgbClr val="FAFAFA"/>
      </a:accent6>
      <a:hlink>
        <a:srgbClr val="333333"/>
      </a:hlink>
      <a:folHlink>
        <a:srgbClr val="2C708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mp-presentation" id="{B30E581C-8ADD-984B-979F-484B03433461}" vid="{59AFB135-AF47-7046-8D55-7D139AEE310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atmp-presentation-1</Template>
  <TotalTime>3</TotalTime>
  <Words>391</Words>
  <Application>Microsoft Office PowerPoint</Application>
  <PresentationFormat>Bredbild</PresentationFormat>
  <Paragraphs>48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Roboto</vt:lpstr>
      <vt:lpstr>Roboto Medium</vt:lpstr>
      <vt:lpstr>Systemtypsnitt normalt</vt:lpstr>
      <vt:lpstr>Office-tema</vt:lpstr>
      <vt:lpstr>PowerPoint-presentation</vt:lpstr>
      <vt:lpstr>Presentationstitel</vt:lpstr>
      <vt:lpstr>Agenda</vt:lpstr>
      <vt:lpstr>The quick, brown fox ..</vt:lpstr>
      <vt:lpstr>Far far away, behind the word mountains</vt:lpstr>
      <vt:lpstr>Research goals are to develop solutions to:</vt:lpstr>
      <vt:lpstr>Team presentation</vt:lpstr>
      <vt:lpstr>En tvådelad textslide</vt:lpstr>
      <vt:lpstr>Tre kolumner</vt:lpstr>
      <vt:lpstr>PowerPoint-presentation</vt:lpstr>
      <vt:lpstr>PowerPoint-presentation</vt:lpstr>
      <vt:lpstr>Diagram &amp; informatik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Heather Main</dc:creator>
  <cp:lastModifiedBy>Heather Main</cp:lastModifiedBy>
  <cp:revision>1</cp:revision>
  <dcterms:created xsi:type="dcterms:W3CDTF">2023-01-17T04:30:05Z</dcterms:created>
  <dcterms:modified xsi:type="dcterms:W3CDTF">2023-01-17T04:33:12Z</dcterms:modified>
</cp:coreProperties>
</file>